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7"/>
  </p:notesMasterIdLst>
  <p:handoutMasterIdLst>
    <p:handoutMasterId r:id="rId18"/>
  </p:handoutMasterIdLst>
  <p:sldIdLst>
    <p:sldId id="285" r:id="rId4"/>
    <p:sldId id="286" r:id="rId5"/>
    <p:sldId id="289" r:id="rId6"/>
    <p:sldId id="291" r:id="rId7"/>
    <p:sldId id="287" r:id="rId8"/>
    <p:sldId id="292" r:id="rId9"/>
    <p:sldId id="293" r:id="rId10"/>
    <p:sldId id="294" r:id="rId11"/>
    <p:sldId id="290" r:id="rId12"/>
    <p:sldId id="300" r:id="rId13"/>
    <p:sldId id="302" r:id="rId14"/>
    <p:sldId id="295" r:id="rId15"/>
    <p:sldId id="299" r:id="rId16"/>
  </p:sldIdLst>
  <p:sldSz cx="12192000" cy="6858000"/>
  <p:notesSz cx="6858000" cy="9144000"/>
  <p:embeddedFontLst>
    <p:embeddedFont>
      <p:font typeface="Adobe Garamond Pro" panose="02020502060506020403" charset="0"/>
      <p:regular r:id="rId19"/>
      <p: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76"/>
    <p:restoredTop sz="94701"/>
  </p:normalViewPr>
  <p:slideViewPr>
    <p:cSldViewPr snapToGrid="0" snapToObjects="1">
      <p:cViewPr varScale="1">
        <p:scale>
          <a:sx n="68" d="100"/>
          <a:sy n="68" d="100"/>
        </p:scale>
        <p:origin x="728" y="52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4.3: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Privacy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Philosophy, </a:t>
            </a:r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Policy</a:t>
            </a: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, and Technology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Privacy to Cybersecurity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are building a model to detect fraudulent sign-in attempts</a:t>
            </a:r>
          </a:p>
          <a:p>
            <a:pPr lvl="1"/>
            <a:r>
              <a:rPr lang="en-US" dirty="0"/>
              <a:t>What features might you want to use in your model?</a:t>
            </a:r>
          </a:p>
          <a:p>
            <a:r>
              <a:rPr lang="en-US" dirty="0"/>
              <a:t>How do we think about the collection and use of user data for training the model if we define privacy in the following ways?</a:t>
            </a:r>
          </a:p>
          <a:p>
            <a:pPr lvl="1"/>
            <a:r>
              <a:rPr lang="en-US" dirty="0"/>
              <a:t>The right to be let alone (Warren/Brandeis)</a:t>
            </a:r>
          </a:p>
          <a:p>
            <a:pPr lvl="1"/>
            <a:r>
              <a:rPr lang="en-US" dirty="0"/>
              <a:t>Control (Westin)</a:t>
            </a:r>
          </a:p>
          <a:p>
            <a:pPr lvl="1"/>
            <a:r>
              <a:rPr lang="en-US" dirty="0"/>
              <a:t>Boundary regulation (Altman / </a:t>
            </a:r>
            <a:r>
              <a:rPr lang="en-US" dirty="0" err="1"/>
              <a:t>Petronio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Contextual integrity (</a:t>
            </a:r>
            <a:r>
              <a:rPr lang="en-US" dirty="0" err="1"/>
              <a:t>Nissenbaum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920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DDB1E1-1063-184B-BD3D-39AEB6E766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Privacy Regulation &amp; LAW</a:t>
            </a:r>
          </a:p>
        </p:txBody>
      </p:sp>
    </p:spTree>
    <p:extLst>
      <p:ext uri="{BB962C8B-B14F-4D97-AF65-F5344CB8AC3E}">
        <p14:creationId xmlns:p14="http://schemas.microsoft.com/office/powerpoint/2010/main" val="4280712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Information Practice Principles (FIPPs)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 Federal Trade Commission (FTC), building on earlier frameworks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Notice / Awareness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Choice / Consent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Access / Participation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Integrity / Security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Enforcement / Redress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84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FTC’s Regulatory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Unfair practices</a:t>
            </a:r>
          </a:p>
          <a:p>
            <a:pPr lvl="1"/>
            <a:r>
              <a:rPr lang="en-US" dirty="0"/>
              <a:t>Injure consumer</a:t>
            </a:r>
          </a:p>
          <a:p>
            <a:pPr lvl="1"/>
            <a:r>
              <a:rPr lang="en-US" dirty="0"/>
              <a:t>Violate established policy</a:t>
            </a:r>
          </a:p>
          <a:p>
            <a:pPr lvl="1"/>
            <a:r>
              <a:rPr lang="en-US" dirty="0"/>
              <a:t>Unethical</a:t>
            </a:r>
          </a:p>
          <a:p>
            <a:r>
              <a:rPr lang="en-US" b="1" dirty="0"/>
              <a:t>Deceptive practices</a:t>
            </a:r>
          </a:p>
          <a:p>
            <a:pPr lvl="1"/>
            <a:r>
              <a:rPr lang="en-US" dirty="0"/>
              <a:t>Mislead consumer</a:t>
            </a:r>
          </a:p>
          <a:p>
            <a:pPr lvl="1"/>
            <a:r>
              <a:rPr lang="en-US" dirty="0"/>
              <a:t>Differ from reasonable consumer expectations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169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is Hard to Define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“Privacy is a value so complex, so entangled in competing and contradictory dimensions, so engorged with various and distinct meanings, that I sometimes despair whether it can be usefully addressed at all.”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Robert C. Post, Three Concepts of Privacy, 89 Geo. L.J. 2087 (2001)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49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Defining Privacy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The Right to Be Let Alone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Warren and Brandeis, Harvard Law Review, </a:t>
            </a:r>
            <a:r>
              <a:rPr lang="en-US" b="1" dirty="0">
                <a:solidFill>
                  <a:schemeClr val="tx2"/>
                </a:solidFill>
              </a:rPr>
              <a:t>1890</a:t>
            </a:r>
          </a:p>
          <a:p>
            <a:r>
              <a:rPr lang="en-US" dirty="0"/>
              <a:t>Spurred by photography in gossip pages about high society</a:t>
            </a:r>
          </a:p>
          <a:p>
            <a:r>
              <a:rPr lang="en-US" dirty="0"/>
              <a:t>Libel and slander are insufficient in considering only damage to reputation</a:t>
            </a:r>
          </a:p>
          <a:p>
            <a:pPr lvl="1"/>
            <a:r>
              <a:rPr lang="en-US" dirty="0"/>
              <a:t>The right to prevent, rather than profit from</a:t>
            </a:r>
            <a:r>
              <a:rPr lang="en-US"/>
              <a:t>, publication</a:t>
            </a:r>
          </a:p>
          <a:p>
            <a:r>
              <a:rPr lang="en-US"/>
              <a:t>Excludes topics of general interest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4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77901A2F-729A-459B-B743-0457F642AF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0751" t="13071" r="9325" b="6020"/>
          <a:stretch/>
        </p:blipFill>
        <p:spPr>
          <a:xfrm>
            <a:off x="8358811" y="99390"/>
            <a:ext cx="3694043" cy="592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as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Alan Westin, Privacy and Freedom, </a:t>
            </a:r>
            <a:r>
              <a:rPr lang="en-US" b="1" dirty="0">
                <a:solidFill>
                  <a:schemeClr val="tx2"/>
                </a:solidFill>
              </a:rPr>
              <a:t>1967</a:t>
            </a:r>
          </a:p>
          <a:p>
            <a:r>
              <a:rPr lang="en-US" dirty="0"/>
              <a:t>“Privacy is the claim of individuals, groups or institutions to determine for themselves when, how, and to what extent information about them is communicated to others”</a:t>
            </a:r>
          </a:p>
          <a:p>
            <a:r>
              <a:rPr lang="en-US" dirty="0"/>
              <a:t>“…personal adjustment process… balances the desire for privacy with the desire for disclosure and communication….”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C1C729A-C5DB-4DE6-B2D9-D3FF9EC360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3523" r="13523"/>
          <a:stretch/>
        </p:blipFill>
        <p:spPr>
          <a:xfrm>
            <a:off x="8178800" y="0"/>
            <a:ext cx="40132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4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Boundary Regulation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Irwin Altman, </a:t>
            </a:r>
            <a:r>
              <a:rPr lang="en-US" b="1" dirty="0">
                <a:solidFill>
                  <a:schemeClr val="tx2"/>
                </a:solidFill>
              </a:rPr>
              <a:t>1975</a:t>
            </a:r>
          </a:p>
          <a:p>
            <a:r>
              <a:rPr lang="en-US" dirty="0"/>
              <a:t>Privacy is a dialectic and dynamic process of </a:t>
            </a:r>
            <a:r>
              <a:rPr lang="en-US" b="1" dirty="0"/>
              <a:t>boundary regulation</a:t>
            </a:r>
          </a:p>
          <a:p>
            <a:r>
              <a:rPr lang="en-US" dirty="0"/>
              <a:t>Goal: optimize balance of privacy and social interaction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6</a:t>
            </a:fld>
            <a:endParaRPr lang="en-US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E3F432AF-59C1-4804-8564-B48C3BAEAE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901" b="79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4007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/>
          <a:p>
            <a:r>
              <a:rPr lang="en-US" dirty="0"/>
              <a:t>Balance Costs and Benefits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Sandra </a:t>
            </a:r>
            <a:r>
              <a:rPr lang="en-US" dirty="0" err="1">
                <a:solidFill>
                  <a:schemeClr val="tx2"/>
                </a:solidFill>
              </a:rPr>
              <a:t>Petronio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b="1" dirty="0">
                <a:solidFill>
                  <a:schemeClr val="tx2"/>
                </a:solidFill>
              </a:rPr>
              <a:t>1991</a:t>
            </a:r>
          </a:p>
          <a:p>
            <a:r>
              <a:rPr lang="en-US" dirty="0"/>
              <a:t>Communication Privacy Management (CPM) Theory</a:t>
            </a:r>
          </a:p>
          <a:p>
            <a:r>
              <a:rPr lang="en-US" dirty="0"/>
              <a:t>Regulate boundaries based on perceived costs and benefits</a:t>
            </a:r>
          </a:p>
          <a:p>
            <a:r>
              <a:rPr lang="en-US" dirty="0"/>
              <a:t>Rule-based management is expected</a:t>
            </a:r>
          </a:p>
          <a:p>
            <a:r>
              <a:rPr lang="en-US" dirty="0"/>
              <a:t>Boundary turbulence related to clashing expectations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Picture Placeholder 7" descr="A person sitting in front of a book shelf&#10;&#10;Description automatically generated">
            <a:extLst>
              <a:ext uri="{FF2B5EF4-FFF2-40B4-BE49-F238E27FC236}">
                <a16:creationId xmlns:a16="http://schemas.microsoft.com/office/drawing/2014/main" id="{CA84259D-5510-4DB8-A932-AEB29AA328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30892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Contextual Integrity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Helen </a:t>
            </a:r>
            <a:r>
              <a:rPr lang="en-US" dirty="0" err="1">
                <a:solidFill>
                  <a:schemeClr val="tx2"/>
                </a:solidFill>
              </a:rPr>
              <a:t>Nissenbaum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b="1" dirty="0">
                <a:solidFill>
                  <a:schemeClr val="tx2"/>
                </a:solidFill>
              </a:rPr>
              <a:t>2004</a:t>
            </a:r>
          </a:p>
          <a:p>
            <a:r>
              <a:rPr lang="en-US" dirty="0"/>
              <a:t>“Contextual integrity ties adequate protection for privacy to norms of specific contexts, demanding that information gathering and dissemination be appropriate to that context.”</a:t>
            </a:r>
          </a:p>
          <a:p>
            <a:r>
              <a:rPr lang="en-US" dirty="0"/>
              <a:t>Parameters: data subject, sender, recipient, information type, and transmission principle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589D93F-A7E5-4ADA-A5B8-3CA7CC687E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" b="101"/>
          <a:stretch>
            <a:fillRect/>
          </a:stretch>
        </p:blipFill>
        <p:spPr>
          <a:xfrm>
            <a:off x="8178800" y="0"/>
            <a:ext cx="40132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238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DDB1E1-1063-184B-BD3D-39AEB6E766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 Applications</a:t>
            </a:r>
          </a:p>
        </p:txBody>
      </p:sp>
    </p:spTree>
    <p:extLst>
      <p:ext uri="{BB962C8B-B14F-4D97-AF65-F5344CB8AC3E}">
        <p14:creationId xmlns:p14="http://schemas.microsoft.com/office/powerpoint/2010/main" val="904427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2141</TotalTime>
  <Words>441</Words>
  <Application>Microsoft Office PowerPoint</Application>
  <PresentationFormat>Widescreen</PresentationFormat>
  <Paragraphs>66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Privacy is Hard to Define</vt:lpstr>
      <vt:lpstr>Defining Privacy</vt:lpstr>
      <vt:lpstr>The Right to Be Let Alone</vt:lpstr>
      <vt:lpstr>Privacy as Control</vt:lpstr>
      <vt:lpstr>Boundary Regulation</vt:lpstr>
      <vt:lpstr>Balance Costs and Benefits</vt:lpstr>
      <vt:lpstr>Contextual Integrity</vt:lpstr>
      <vt:lpstr>Business Applications</vt:lpstr>
      <vt:lpstr>Applying Privacy to Cybersecurity ML</vt:lpstr>
      <vt:lpstr>Privacy Regulation &amp; LAW</vt:lpstr>
      <vt:lpstr>Fair Information Practice Principles (FIPPs)</vt:lpstr>
      <vt:lpstr>FTC’s Regulatory 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 Ur</cp:lastModifiedBy>
  <cp:revision>98</cp:revision>
  <cp:lastPrinted>2019-10-22T16:35:22Z</cp:lastPrinted>
  <dcterms:created xsi:type="dcterms:W3CDTF">2019-10-07T15:32:39Z</dcterms:created>
  <dcterms:modified xsi:type="dcterms:W3CDTF">2020-11-30T21:22:31Z</dcterms:modified>
</cp:coreProperties>
</file>

<file path=docProps/thumbnail.jpeg>
</file>